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58" r:id="rId6"/>
    <p:sldId id="266" r:id="rId7"/>
    <p:sldId id="265" r:id="rId8"/>
    <p:sldId id="269" r:id="rId9"/>
    <p:sldId id="270" r:id="rId10"/>
    <p:sldId id="272" r:id="rId11"/>
    <p:sldId id="274" r:id="rId12"/>
    <p:sldId id="273" r:id="rId13"/>
    <p:sldId id="275" r:id="rId14"/>
    <p:sldId id="268" r:id="rId15"/>
    <p:sldId id="259" r:id="rId16"/>
    <p:sldId id="267" r:id="rId17"/>
    <p:sldId id="280" r:id="rId18"/>
    <p:sldId id="277" r:id="rId19"/>
    <p:sldId id="279" r:id="rId20"/>
    <p:sldId id="261" r:id="rId21"/>
    <p:sldId id="262" r:id="rId22"/>
    <p:sldId id="263" r:id="rId23"/>
    <p:sldId id="278" r:id="rId24"/>
    <p:sldId id="260" r:id="rId25"/>
    <p:sldId id="276" r:id="rId26"/>
    <p:sldId id="281" r:id="rId27"/>
    <p:sldId id="301" r:id="rId28"/>
    <p:sldId id="282" r:id="rId29"/>
    <p:sldId id="283" r:id="rId30"/>
    <p:sldId id="302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36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7.xml"/><Relationship Id="rId2" Type="http://schemas.openxmlformats.org/officeDocument/2006/relationships/image" Target="../media/image14.png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tags" Target="../tags/tag19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tags" Target="../tags/tag22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7.bin"/><Relationship Id="rId3" Type="http://schemas.openxmlformats.org/officeDocument/2006/relationships/tags" Target="../tags/tag26.xml"/><Relationship Id="rId2" Type="http://schemas.openxmlformats.org/officeDocument/2006/relationships/image" Target="../media/image25.png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1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tags" Target="../tags/tag35.xml"/><Relationship Id="rId5" Type="http://schemas.openxmlformats.org/officeDocument/2006/relationships/image" Target="../media/image30.png"/><Relationship Id="rId4" Type="http://schemas.openxmlformats.org/officeDocument/2006/relationships/tags" Target="../tags/tag34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8.bin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tags" Target="../tags/tag8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5400"/>
              <a:t>高三二轮复习方向初步分析</a:t>
            </a:r>
            <a:endParaRPr lang="zh-CN" altLang="en-US" sz="5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——</a:t>
            </a:r>
            <a:r>
              <a:rPr lang="zh-CN" altLang="en-US"/>
              <a:t>电控篇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908175"/>
            <a:ext cx="10515600" cy="320675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122045" y="57346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【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】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、达林顿管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2100580"/>
            <a:ext cx="10515600" cy="3800475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068070" y="602551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【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b="0">
                <a:ea typeface="宋体" panose="02010600030101010101" pitchFamily="2" charset="-122"/>
              </a:rPr>
              <a:t>】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1" name="图片 179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8685" y="2028825"/>
            <a:ext cx="10373995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</a:t>
            </a:r>
            <a:r>
              <a:rPr lang="zh-CN" altLang="en-US"/>
              <a:t>、恒流源电路</a:t>
            </a:r>
            <a:endParaRPr lang="zh-CN" altLang="en-US"/>
          </a:p>
        </p:txBody>
      </p:sp>
      <p:pic>
        <p:nvPicPr>
          <p:cNvPr id="4" name="图片 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969770"/>
            <a:ext cx="10515600" cy="406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838200" y="1825625"/>
          <a:ext cx="8491220" cy="460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0706100" imgH="5800725" progId="Paint.Picture">
                  <p:embed/>
                </p:oleObj>
              </mc:Choice>
              <mc:Fallback>
                <p:oleObj name="" r:id="rId2" imgW="10706100" imgH="58007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825625"/>
                        <a:ext cx="8491220" cy="460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正逻辑：用高电平表示逻辑1,用低电平表示逻辑0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负</a:t>
            </a:r>
            <a:r>
              <a:rPr lang="zh-CN" altLang="en-US"/>
              <a:t>逻辑：用</a:t>
            </a:r>
            <a:r>
              <a:rPr lang="zh-CN" altLang="en-US">
                <a:solidFill>
                  <a:srgbClr val="FF0000"/>
                </a:solidFill>
              </a:rPr>
              <a:t>低</a:t>
            </a:r>
            <a:r>
              <a:rPr lang="zh-CN" altLang="en-US"/>
              <a:t>电平表示逻辑</a:t>
            </a:r>
            <a:r>
              <a:rPr lang="zh-CN" altLang="en-US">
                <a:solidFill>
                  <a:srgbClr val="FF0000"/>
                </a:solidFill>
              </a:rPr>
              <a:t>1</a:t>
            </a:r>
            <a:r>
              <a:rPr lang="zh-CN" altLang="en-US"/>
              <a:t>,用</a:t>
            </a:r>
            <a:r>
              <a:rPr lang="zh-CN" altLang="en-US">
                <a:solidFill>
                  <a:srgbClr val="FF0000"/>
                </a:solidFill>
              </a:rPr>
              <a:t>高</a:t>
            </a:r>
            <a:r>
              <a:rPr lang="zh-CN" altLang="en-US"/>
              <a:t>电平表示逻辑</a:t>
            </a:r>
            <a:r>
              <a:rPr lang="zh-CN" altLang="en-US">
                <a:solidFill>
                  <a:srgbClr val="FF0000"/>
                </a:solidFill>
              </a:rPr>
              <a:t>0</a:t>
            </a:r>
            <a:endParaRPr lang="zh-CN" altLang="en-US"/>
          </a:p>
          <a:p>
            <a:r>
              <a:rPr lang="zh-CN" altLang="en-US"/>
              <a:t>正负逻辑之间存在着简单的对偶关系，例如正逻辑与门等同于负逻辑或门等。</a:t>
            </a:r>
            <a:endParaRPr lang="zh-CN" altLang="en-US"/>
          </a:p>
          <a:p>
            <a:r>
              <a:rPr lang="zh-CN" altLang="en-US"/>
              <a:t>在数字系统的逻辑设计中，若采用NPN晶体管和NMOS管，电源电压是正值，一般采用正逻辑。若采用的是</a:t>
            </a:r>
            <a:r>
              <a:rPr lang="zh-CN" altLang="en-US">
                <a:solidFill>
                  <a:srgbClr val="FF0000"/>
                </a:solidFill>
              </a:rPr>
              <a:t>PNP</a:t>
            </a:r>
            <a:r>
              <a:rPr lang="zh-CN" altLang="en-US"/>
              <a:t>管和PMOS管，电源</a:t>
            </a:r>
            <a:r>
              <a:rPr lang="zh-CN" altLang="en-US">
                <a:solidFill>
                  <a:srgbClr val="FF0000"/>
                </a:solidFill>
              </a:rPr>
              <a:t>电压为负</a:t>
            </a:r>
            <a:r>
              <a:rPr lang="zh-CN" altLang="en-US"/>
              <a:t>值，则采用</a:t>
            </a:r>
            <a:r>
              <a:rPr lang="zh-CN" altLang="en-US">
                <a:solidFill>
                  <a:srgbClr val="FF0000"/>
                </a:solidFill>
              </a:rPr>
              <a:t>负</a:t>
            </a:r>
            <a:r>
              <a:rPr lang="zh-CN" altLang="en-US"/>
              <a:t>逻辑比较方便。</a:t>
            </a:r>
            <a:endParaRPr lang="zh-CN" altLang="en-US"/>
          </a:p>
          <a:p>
            <a:r>
              <a:rPr lang="zh-CN" altLang="en-US"/>
              <a:t>今后除非特别说明，一律采用正逻辑。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关注大学教材中比较简单的电路</a:t>
            </a:r>
            <a:endParaRPr lang="zh-CN" altLang="en-US"/>
          </a:p>
        </p:txBody>
      </p:sp>
      <p:pic>
        <p:nvPicPr>
          <p:cNvPr id="15" name="图片 9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3728720" cy="432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47436"/>
          <a:stretch>
            <a:fillRect/>
          </a:stretch>
        </p:blipFill>
        <p:spPr>
          <a:xfrm>
            <a:off x="5462905" y="1691005"/>
            <a:ext cx="4672965" cy="4676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50005" y="3035300"/>
            <a:ext cx="7303135" cy="3141980"/>
          </a:xfrm>
          <a:prstGeom prst="rect">
            <a:avLst/>
          </a:prstGeom>
        </p:spPr>
      </p:pic>
      <p:pic>
        <p:nvPicPr>
          <p:cNvPr id="10649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 r="52238"/>
          <a:stretch>
            <a:fillRect/>
          </a:stretch>
        </p:blipFill>
        <p:spPr bwMode="auto">
          <a:xfrm>
            <a:off x="414020" y="365125"/>
            <a:ext cx="38830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另外一种恒流源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838200" y="2019935"/>
          <a:ext cx="902017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9020175" imgH="3962400" progId="Paint.Picture">
                  <p:embed/>
                </p:oleObj>
              </mc:Choice>
              <mc:Fallback>
                <p:oleObj name="" r:id="rId2" imgW="9020175" imgH="39624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019935"/>
                        <a:ext cx="9020175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838200" y="365125"/>
          <a:ext cx="10513060" cy="16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4685665" imgH="3286125" progId="Paint.Picture">
                  <p:embed/>
                </p:oleObj>
              </mc:Choice>
              <mc:Fallback>
                <p:oleObj name="" r:id="rId2" imgW="4685665" imgH="32861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365125"/>
                        <a:ext cx="10513060" cy="163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>
            <p:custDataLst>
              <p:tags r:id="rId4"/>
            </p:custDataLst>
          </p:nvPr>
        </p:nvGraphicFramePr>
        <p:xfrm>
          <a:off x="5726430" y="2649855"/>
          <a:ext cx="6007735" cy="393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639050" imgH="5153025" progId="Paint.Picture">
                  <p:embed/>
                </p:oleObj>
              </mc:Choice>
              <mc:Fallback>
                <p:oleObj name="" r:id="rId5" imgW="7639050" imgH="515302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6430" y="2649855"/>
                        <a:ext cx="6007735" cy="3935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第一章</a:t>
            </a:r>
            <a:r>
              <a:rPr lang="en-US" altLang="zh-CN"/>
              <a:t> </a:t>
            </a:r>
            <a:r>
              <a:rPr lang="zh-CN" altLang="en-US"/>
              <a:t>三极管电路分析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1440" y="2548255"/>
            <a:ext cx="9467850" cy="29051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037580" y="581533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【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B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】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TTL</a:t>
            </a:r>
            <a:r>
              <a:rPr lang="zh-CN" altLang="en-US" dirty="0" smtClean="0"/>
              <a:t>与非门电路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 rotWithShape="1">
          <a:blip r:embed="rId1" cstate="print"/>
          <a:srcRect b="12781"/>
          <a:stretch>
            <a:fillRect/>
          </a:stretch>
        </p:blipFill>
        <p:spPr bwMode="auto">
          <a:xfrm>
            <a:off x="45374" y="1714488"/>
            <a:ext cx="6366132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 l="3691" t="10860" r="51995" b="7687"/>
          <a:stretch>
            <a:fillRect/>
          </a:stretch>
        </p:blipFill>
        <p:spPr bwMode="auto">
          <a:xfrm>
            <a:off x="6412230" y="1436370"/>
            <a:ext cx="5779770" cy="48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 l="46736" t="10860" r="10870" b="7687"/>
          <a:stretch>
            <a:fillRect/>
          </a:stretch>
        </p:blipFill>
        <p:spPr bwMode="auto">
          <a:xfrm>
            <a:off x="6421755" y="1355090"/>
            <a:ext cx="555752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TTL</a:t>
            </a:r>
            <a:r>
              <a:rPr lang="zh-CN" altLang="en-US" dirty="0" smtClean="0"/>
              <a:t>非门电路</a:t>
            </a:r>
            <a:endParaRPr lang="zh-CN" altLang="en-US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69" y="1690993"/>
            <a:ext cx="6248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6139815" y="6240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/>
              <a:t>I</a:t>
            </a:r>
            <a:r>
              <a:rPr lang="en-US" altLang="zh-CN" i="1" baseline="-25000"/>
              <a:t>b</a:t>
            </a:r>
            <a:r>
              <a:rPr lang="zh-CN" altLang="en-US"/>
              <a:t>不可忽略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逻辑电平</a:t>
            </a:r>
            <a:endParaRPr lang="zh-CN" altLang="en-US" dirty="0"/>
          </a:p>
        </p:txBody>
      </p:sp>
      <p:pic>
        <p:nvPicPr>
          <p:cNvPr id="1388546" name="Picture 2"/>
          <p:cNvPicPr>
            <a:picLocks noChangeAspect="1" noChangeArrowheads="1"/>
          </p:cNvPicPr>
          <p:nvPr/>
        </p:nvPicPr>
        <p:blipFill>
          <a:blip r:embed="rId1" cstate="print"/>
          <a:srcRect r="24531" b="8696"/>
          <a:stretch>
            <a:fillRect/>
          </a:stretch>
        </p:blipFill>
        <p:spPr bwMode="auto">
          <a:xfrm>
            <a:off x="2024034" y="1714488"/>
            <a:ext cx="7143768" cy="31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OC</a:t>
            </a:r>
            <a:r>
              <a:rPr lang="zh-CN" altLang="en-US"/>
              <a:t>门（逻辑电平转换电路）</a:t>
            </a:r>
            <a:endParaRPr lang="zh-CN" altLang="en-US"/>
          </a:p>
        </p:txBody>
      </p:sp>
      <p:pic>
        <p:nvPicPr>
          <p:cNvPr id="4111" name="Picture 103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r="50049" b="25583"/>
          <a:stretch>
            <a:fillRect/>
          </a:stretch>
        </p:blipFill>
        <p:spPr>
          <a:xfrm>
            <a:off x="881380" y="1861185"/>
            <a:ext cx="4883150" cy="3375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3" name="Group 24"/>
          <p:cNvGrpSpPr/>
          <p:nvPr/>
        </p:nvGrpSpPr>
        <p:grpSpPr>
          <a:xfrm rot="0">
            <a:off x="7118350" y="1920240"/>
            <a:ext cx="4185920" cy="3698666"/>
            <a:chOff x="1932" y="1369"/>
            <a:chExt cx="1896" cy="1675"/>
          </a:xfrm>
        </p:grpSpPr>
        <p:graphicFrame>
          <p:nvGraphicFramePr>
            <p:cNvPr id="3074" name="Object 25"/>
            <p:cNvGraphicFramePr/>
            <p:nvPr>
              <p:custDataLst>
                <p:tags r:id="rId3"/>
              </p:custDataLst>
            </p:nvPr>
          </p:nvGraphicFramePr>
          <p:xfrm>
            <a:off x="1932" y="1607"/>
            <a:ext cx="1896" cy="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4" imgW="3009900" imgH="2009775" progId="Paint.Picture">
                    <p:embed/>
                  </p:oleObj>
                </mc:Choice>
                <mc:Fallback>
                  <p:oleObj name="" r:id="rId4" imgW="3009900" imgH="2009775" progId="Paint.Picture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32" y="1607"/>
                          <a:ext cx="1896" cy="1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Rectangle 26"/>
            <p:cNvSpPr/>
            <p:nvPr>
              <p:custDataLst>
                <p:tags r:id="rId6"/>
              </p:custDataLst>
            </p:nvPr>
          </p:nvSpPr>
          <p:spPr>
            <a:xfrm>
              <a:off x="2056" y="2849"/>
              <a:ext cx="519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200" b="1" dirty="0">
                  <a:latin typeface="Times New Roman" panose="02020603050405020304" pitchFamily="18" charset="0"/>
                </a:rPr>
                <a:t>TTL</a:t>
              </a:r>
              <a:endParaRPr lang="en-US" altLang="zh-CN" sz="2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6" name="Rectangle 27"/>
            <p:cNvSpPr/>
            <p:nvPr>
              <p:custDataLst>
                <p:tags r:id="rId7"/>
              </p:custDataLst>
            </p:nvPr>
          </p:nvSpPr>
          <p:spPr>
            <a:xfrm>
              <a:off x="2899" y="2849"/>
              <a:ext cx="711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200" b="1" dirty="0">
                  <a:latin typeface="Times New Roman" panose="02020603050405020304" pitchFamily="18" charset="0"/>
                </a:rPr>
                <a:t>CMOS</a:t>
              </a:r>
              <a:endParaRPr lang="en-US" altLang="zh-CN" sz="2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7" name="Rectangle 28"/>
            <p:cNvSpPr/>
            <p:nvPr>
              <p:custDataLst>
                <p:tags r:id="rId8"/>
              </p:custDataLst>
            </p:nvPr>
          </p:nvSpPr>
          <p:spPr>
            <a:xfrm>
              <a:off x="2648" y="1969"/>
              <a:ext cx="383" cy="1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b="1" i="1" dirty="0">
                  <a:latin typeface="Times New Roman" panose="02020603050405020304" pitchFamily="18" charset="0"/>
                </a:rPr>
                <a:t>R</a:t>
              </a:r>
              <a:r>
                <a:rPr lang="en-US" altLang="zh-CN" b="1" baseline="-25000" dirty="0">
                  <a:latin typeface="Times New Roman" panose="02020603050405020304" pitchFamily="18" charset="0"/>
                </a:rPr>
                <a:t>L</a:t>
              </a:r>
              <a:endParaRPr lang="en-US" altLang="zh-CN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088" name="Rectangle 29"/>
            <p:cNvSpPr/>
            <p:nvPr>
              <p:custDataLst>
                <p:tags r:id="rId9"/>
              </p:custDataLst>
            </p:nvPr>
          </p:nvSpPr>
          <p:spPr>
            <a:xfrm>
              <a:off x="3040" y="1369"/>
              <a:ext cx="55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en-US" altLang="zh-CN" sz="2400" b="1" i="1" dirty="0">
                  <a:latin typeface="Times New Roman" panose="02020603050405020304" pitchFamily="18" charset="0"/>
                </a:rPr>
                <a:t>V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DD</a:t>
              </a:r>
              <a:endParaRPr lang="en-US" altLang="zh-CN" sz="24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089" name="Rectangle 30"/>
            <p:cNvSpPr/>
            <p:nvPr>
              <p:custDataLst>
                <p:tags r:id="rId10"/>
              </p:custDataLst>
            </p:nvPr>
          </p:nvSpPr>
          <p:spPr>
            <a:xfrm>
              <a:off x="2056" y="1377"/>
              <a:ext cx="551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en-US" altLang="zh-CN" sz="2400" b="1" dirty="0">
                  <a:latin typeface="Times New Roman" panose="02020603050405020304" pitchFamily="18" charset="0"/>
                </a:rPr>
                <a:t>+5 V</a:t>
              </a:r>
              <a:endParaRPr lang="en-US" altLang="zh-CN" sz="2400" b="1" baseline="-25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459595" cy="6387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15" y="162560"/>
            <a:ext cx="3814445" cy="30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集成运算放大器恒流源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>
            <p:custDataLst>
              <p:tags r:id="rId1"/>
            </p:custDataLst>
          </p:nvPr>
        </p:nvGraphicFramePr>
        <p:xfrm>
          <a:off x="304165" y="1691005"/>
          <a:ext cx="3462020" cy="326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352800" imgH="2895600" progId="Paint.Picture">
                  <p:embed/>
                </p:oleObj>
              </mc:Choice>
              <mc:Fallback>
                <p:oleObj name="" r:id="rId2" imgW="3352800" imgH="28956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165" y="1691005"/>
                        <a:ext cx="3462020" cy="326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5"/>
          <p:cNvPicPr>
            <a:picLocks noChangeAspect="1"/>
          </p:cNvPicPr>
          <p:nvPr>
            <p:ph idx="1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7695" y="1575435"/>
            <a:ext cx="4632325" cy="34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50020" y="1858645"/>
            <a:ext cx="2840355" cy="2898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第二章</a:t>
            </a:r>
            <a:r>
              <a:rPr lang="en-US" altLang="zh-CN"/>
              <a:t> </a:t>
            </a:r>
            <a:r>
              <a:rPr lang="zh-CN" altLang="en-US"/>
              <a:t>输入电路问题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几种常见的输入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75749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电阻类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传感器分压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非电阻类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光电二极管、光电三极管等器件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芯片、声敏等集成电路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常见分压输入</a:t>
            </a:r>
            <a:endParaRPr lang="zh-CN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19536" y="1556792"/>
            <a:ext cx="8229600" cy="27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/>
          <p:cNvPicPr>
            <a:picLocks noGrp="1" noChangeAspect="1" noChangeArrowheads="1"/>
          </p:cNvPicPr>
          <p:nvPr>
            <p:ph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95600" y="980728"/>
            <a:ext cx="60007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8501122" cy="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57694"/>
            <a:ext cx="8658251" cy="1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2129790"/>
            <a:ext cx="10515600" cy="37420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91590" y="572008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【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】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38282" y="71414"/>
            <a:ext cx="8229600" cy="20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2" cstate="print"/>
          <a:srcRect b="35585"/>
          <a:stretch>
            <a:fillRect/>
          </a:stretch>
        </p:blipFill>
        <p:spPr bwMode="auto">
          <a:xfrm>
            <a:off x="1738282" y="4429132"/>
            <a:ext cx="7364650" cy="2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1062"/>
            <a:ext cx="5638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声敏传感器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66844" y="1571612"/>
            <a:ext cx="88278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000636"/>
            <a:ext cx="5300652" cy="15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18864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17</a:t>
            </a:r>
            <a:r>
              <a:rPr lang="zh-CN" altLang="zh-CN" sz="1800" dirty="0" smtClean="0"/>
              <a:t>．由于原木含水率较高，加工成家具后容易变形开裂，所以加工前要根据木材种类和板材大小进行烘干。如表所示为</a:t>
            </a:r>
            <a:r>
              <a:rPr lang="en-US" altLang="zh-CN" sz="1800" dirty="0" smtClean="0"/>
              <a:t>7cm</a:t>
            </a:r>
            <a:r>
              <a:rPr lang="zh-CN" altLang="zh-CN" sz="1800" dirty="0" smtClean="0"/>
              <a:t>白杨木板的烘干工艺要求。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zh-CN" sz="1800" dirty="0" smtClean="0"/>
              <a:t>如图所示某厂烘干室的温度控制系统，该电路能够根据需要把烘干室内温度控制在设定温度范围内。其中</a:t>
            </a:r>
            <a:r>
              <a:rPr lang="en-US" altLang="zh-CN" sz="1800" dirty="0" smtClean="0"/>
              <a:t>TC</a:t>
            </a:r>
            <a:r>
              <a:rPr lang="zh-CN" altLang="zh-CN" sz="1800" dirty="0" smtClean="0"/>
              <a:t>为热电偶，</a:t>
            </a:r>
            <a:r>
              <a:rPr lang="en-US" altLang="zh-CN" sz="1800" dirty="0" smtClean="0"/>
              <a:t>IC1</a:t>
            </a:r>
            <a:r>
              <a:rPr lang="zh-CN" altLang="zh-CN" sz="1800" dirty="0" smtClean="0"/>
              <a:t>为热电偶设定调节器，</a:t>
            </a:r>
            <a:r>
              <a:rPr lang="en-US" altLang="zh-CN" sz="1800" dirty="0" smtClean="0"/>
              <a:t>IC2</a:t>
            </a:r>
            <a:r>
              <a:rPr lang="zh-CN" altLang="zh-CN" sz="1800" dirty="0" smtClean="0"/>
              <a:t>为电压比较器，</a:t>
            </a:r>
            <a:r>
              <a:rPr lang="en-US" altLang="zh-CN" sz="1800" dirty="0" smtClean="0"/>
              <a:t>IC3</a:t>
            </a:r>
            <a:r>
              <a:rPr lang="zh-CN" altLang="zh-CN" sz="1800" dirty="0" smtClean="0"/>
              <a:t>为模数转换器，把转换好的信号通过</a:t>
            </a:r>
            <a:r>
              <a:rPr lang="en-US" altLang="zh-CN" sz="1800" dirty="0" smtClean="0"/>
              <a:t>DISP</a:t>
            </a:r>
            <a:r>
              <a:rPr lang="zh-CN" altLang="zh-CN" sz="1800" dirty="0" smtClean="0"/>
              <a:t>来显示烘干室的实际温度。当温度上升</a:t>
            </a:r>
            <a:r>
              <a:rPr lang="en-US" altLang="zh-CN" sz="1800" dirty="0" smtClean="0"/>
              <a:t>1℃</a:t>
            </a:r>
            <a:r>
              <a:rPr lang="zh-CN" altLang="zh-CN" sz="1800" dirty="0" smtClean="0"/>
              <a:t>时，</a:t>
            </a:r>
            <a:r>
              <a:rPr lang="en-US" altLang="zh-CN" sz="1800" dirty="0" smtClean="0"/>
              <a:t>IC1</a:t>
            </a:r>
            <a:r>
              <a:rPr lang="zh-CN" altLang="zh-CN" sz="1800" dirty="0" smtClean="0"/>
              <a:t>的</a:t>
            </a:r>
            <a:r>
              <a:rPr lang="en-US" altLang="zh-CN" sz="1800" dirty="0" smtClean="0"/>
              <a:t>6</a:t>
            </a:r>
            <a:r>
              <a:rPr lang="zh-CN" altLang="zh-CN" sz="1800" dirty="0" smtClean="0"/>
              <a:t>脚电位升高</a:t>
            </a:r>
            <a:r>
              <a:rPr lang="en-US" altLang="zh-CN" sz="1800" dirty="0" smtClean="0"/>
              <a:t>10.1mV</a:t>
            </a:r>
            <a:r>
              <a:rPr lang="zh-CN" altLang="zh-CN" sz="1800" dirty="0" smtClean="0"/>
              <a:t>。</a:t>
            </a:r>
            <a:endParaRPr lang="zh-CN" altLang="zh-CN" sz="1800" dirty="0" smtClean="0"/>
          </a:p>
          <a:p>
            <a:endParaRPr lang="zh-CN" altLang="en-US" sz="1800" dirty="0"/>
          </a:p>
        </p:txBody>
      </p:sp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216102"/>
            <a:ext cx="6300192" cy="36418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5640" y="980728"/>
          <a:ext cx="6696710" cy="863600"/>
        </p:xfrm>
        <a:graphic>
          <a:graphicData uri="http://schemas.openxmlformats.org/drawingml/2006/table">
            <a:tbl>
              <a:tblPr/>
              <a:tblGrid>
                <a:gridCol w="1339215"/>
                <a:gridCol w="1339215"/>
                <a:gridCol w="1339215"/>
                <a:gridCol w="1338580"/>
                <a:gridCol w="1340485"/>
              </a:tblGrid>
              <a:tr h="285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0" i="0" kern="100" dirty="0">
                        <a:solidFill>
                          <a:srgbClr val="24202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预处理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中间处理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正常烘干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出窑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温度（</a:t>
                      </a:r>
                      <a:r>
                        <a:rPr lang="en-US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40-50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55-75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65-75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＜</a:t>
                      </a: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时间（天）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1-2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6-7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0" i="0" kern="100" dirty="0">
                        <a:solidFill>
                          <a:srgbClr val="24202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14" y="2332037"/>
            <a:ext cx="8015386" cy="45259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927648" y="116632"/>
          <a:ext cx="6696710" cy="863600"/>
        </p:xfrm>
        <a:graphic>
          <a:graphicData uri="http://schemas.openxmlformats.org/drawingml/2006/table">
            <a:tbl>
              <a:tblPr/>
              <a:tblGrid>
                <a:gridCol w="1339215"/>
                <a:gridCol w="1339215"/>
                <a:gridCol w="1339215"/>
                <a:gridCol w="1338580"/>
                <a:gridCol w="1340485"/>
              </a:tblGrid>
              <a:tr h="285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0" i="0" kern="100" dirty="0">
                        <a:solidFill>
                          <a:srgbClr val="24202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预处理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中间处理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正常烘干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出窑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温度（</a:t>
                      </a:r>
                      <a:r>
                        <a:rPr lang="en-US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40-50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55-75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65-75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＜</a:t>
                      </a: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0" i="0" kern="10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时间（天）</a:t>
                      </a:r>
                      <a:endParaRPr lang="zh-CN" sz="1800" kern="10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1-2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6-7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solidFill>
                            <a:srgbClr val="24202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sz="1800" kern="100" dirty="0"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0" i="0" kern="100" dirty="0">
                        <a:solidFill>
                          <a:srgbClr val="24202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067558"/>
            <a:ext cx="9036496" cy="12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几种常见的问题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敏感电阻的正负系数</a:t>
            </a:r>
            <a:endParaRPr lang="en-US" altLang="zh-CN" dirty="0" smtClean="0"/>
          </a:p>
          <a:p>
            <a:r>
              <a:rPr lang="zh-CN" altLang="en-US" dirty="0" smtClean="0"/>
              <a:t>控制上下限的辨别</a:t>
            </a:r>
            <a:endParaRPr lang="en-US" altLang="zh-CN" dirty="0" smtClean="0"/>
          </a:p>
          <a:p>
            <a:r>
              <a:rPr lang="zh-CN" altLang="en-US" dirty="0" smtClean="0"/>
              <a:t>设定值的调节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比较器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芯片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Grp="1"/>
          </p:cNvPicPr>
          <p:nvPr>
            <p:ph/>
          </p:nvPr>
        </p:nvPicPr>
        <p:blipFill>
          <a:blip r:embed="rId1" cstate="print"/>
          <a:srcRect t="41488"/>
          <a:stretch>
            <a:fillRect/>
          </a:stretch>
        </p:blipFill>
        <p:spPr bwMode="auto">
          <a:xfrm>
            <a:off x="1881158" y="1071546"/>
            <a:ext cx="8229600" cy="24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95472" y="357166"/>
            <a:ext cx="79296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Rt1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下限和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上限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72" y="3929066"/>
            <a:ext cx="79296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：列表，注意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0/1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变化的位置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/>
          <p:cNvPicPr>
            <a:picLocks noGrp="1" noChangeAspect="1" noChangeArrowheads="1"/>
          </p:cNvPicPr>
          <p:nvPr>
            <p:ph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95600" y="980728"/>
            <a:ext cx="60007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8501122" cy="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57694"/>
            <a:ext cx="8658251" cy="1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667636" y="3000372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核心原理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8953520" y="3286124"/>
          <a:ext cx="1085856" cy="108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457200" imgH="457200" progId="Equation.DSMT4">
                  <p:embed/>
                </p:oleObj>
              </mc:Choice>
              <mc:Fallback>
                <p:oleObj name="Equation" r:id="rId4" imgW="457200" imgH="4572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20" y="3286124"/>
                        <a:ext cx="1085856" cy="1085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/>
          </p:cNvPicPr>
          <p:nvPr>
            <p:ph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24034" y="285728"/>
            <a:ext cx="8229600" cy="35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52596" y="4286256"/>
            <a:ext cx="35331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核心原理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在调节前，当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 t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时，有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=V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在调节后，当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 t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时，有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=V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032" y="4437112"/>
            <a:ext cx="41764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若仅调节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Rp1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，那么要提高设定温度，该如何调节？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那单独调节其他几个电位器呢？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0"/>
            <a:ext cx="9144000" cy="62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981200" y="274638"/>
            <a:ext cx="8229600" cy="6466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000" b="1" dirty="0"/>
              <a:t>如图所示是插座过压、欠压保护电路原理图的局部。其中，</a:t>
            </a:r>
            <a:r>
              <a:rPr lang="en-US" altLang="zh-CN" sz="2000" b="1" dirty="0"/>
              <a:t>T</a:t>
            </a:r>
            <a:r>
              <a:rPr lang="zh-CN" altLang="zh-CN" sz="2000" b="1" dirty="0"/>
              <a:t>是变压器，能将</a:t>
            </a:r>
            <a:r>
              <a:rPr lang="en-US" altLang="zh-CN" sz="2000" b="1" dirty="0"/>
              <a:t>220V</a:t>
            </a:r>
            <a:r>
              <a:rPr lang="zh-CN" altLang="zh-CN" sz="2000" b="1" dirty="0"/>
              <a:t>电压降为</a:t>
            </a:r>
            <a:r>
              <a:rPr lang="en-US" altLang="zh-CN" sz="2000" b="1" dirty="0"/>
              <a:t>16V</a:t>
            </a:r>
            <a:r>
              <a:rPr lang="zh-CN" altLang="zh-CN" sz="2000" b="1" dirty="0"/>
              <a:t>；</a:t>
            </a:r>
            <a:r>
              <a:rPr lang="en-US" altLang="zh-CN" sz="2000" b="1" dirty="0"/>
              <a:t>A</a:t>
            </a:r>
            <a:r>
              <a:rPr lang="zh-CN" altLang="zh-CN" sz="2000" b="1" dirty="0"/>
              <a:t>、</a:t>
            </a:r>
            <a:r>
              <a:rPr lang="en-US" altLang="zh-CN" sz="2000" b="1" dirty="0"/>
              <a:t>B</a:t>
            </a:r>
            <a:r>
              <a:rPr lang="zh-CN" altLang="zh-CN" sz="2000" b="1" dirty="0"/>
              <a:t>和</a:t>
            </a:r>
            <a:r>
              <a:rPr lang="en-US" altLang="zh-CN" sz="2000" b="1" dirty="0"/>
              <a:t>C</a:t>
            </a:r>
            <a:r>
              <a:rPr lang="zh-CN" altLang="zh-CN" sz="2000" b="1" dirty="0"/>
              <a:t>是</a:t>
            </a:r>
            <a:r>
              <a:rPr lang="en-US" altLang="zh-CN" sz="2000" b="1" dirty="0"/>
              <a:t>CD4001</a:t>
            </a:r>
            <a:r>
              <a:rPr lang="zh-CN" altLang="zh-CN" sz="2000" b="1" dirty="0"/>
              <a:t>中的三个或非门，</a:t>
            </a:r>
            <a:r>
              <a:rPr lang="en-US" altLang="zh-CN" sz="2000" b="1" dirty="0"/>
              <a:t>VD5</a:t>
            </a:r>
            <a:r>
              <a:rPr lang="zh-CN" altLang="zh-CN" sz="2000" b="1" dirty="0"/>
              <a:t>是稳压二极管，能给</a:t>
            </a:r>
            <a:r>
              <a:rPr lang="en-US" altLang="zh-CN" sz="2000" b="1" dirty="0"/>
              <a:t>CD4001</a:t>
            </a:r>
            <a:r>
              <a:rPr lang="zh-CN" altLang="zh-CN" sz="2000" b="1" dirty="0"/>
              <a:t>、</a:t>
            </a:r>
            <a:r>
              <a:rPr lang="en-US" altLang="zh-CN" sz="2000" b="1" dirty="0"/>
              <a:t>VT</a:t>
            </a:r>
            <a:r>
              <a:rPr lang="zh-CN" altLang="zh-CN" sz="2000" b="1" dirty="0"/>
              <a:t>和</a:t>
            </a:r>
            <a:r>
              <a:rPr lang="en-US" altLang="zh-CN" sz="2000" b="1" dirty="0"/>
              <a:t>K</a:t>
            </a:r>
            <a:r>
              <a:rPr lang="zh-CN" altLang="zh-CN" sz="2000" b="1" dirty="0"/>
              <a:t>提供</a:t>
            </a:r>
            <a:r>
              <a:rPr lang="en-US" altLang="zh-CN" sz="2000" b="1" dirty="0"/>
              <a:t>12V</a:t>
            </a:r>
            <a:r>
              <a:rPr lang="zh-CN" altLang="zh-CN" sz="2000" b="1" dirty="0"/>
              <a:t>的稳定电压。调节电位器</a:t>
            </a:r>
            <a:r>
              <a:rPr lang="en-US" altLang="zh-CN" sz="2000" b="1" dirty="0"/>
              <a:t>R</a:t>
            </a:r>
            <a:r>
              <a:rPr lang="en-US" altLang="zh-CN" sz="2000" b="1" baseline="-25000" dirty="0"/>
              <a:t>p1</a:t>
            </a:r>
            <a:r>
              <a:rPr lang="zh-CN" altLang="zh-CN" sz="2000" b="1" dirty="0"/>
              <a:t>和</a:t>
            </a:r>
            <a:r>
              <a:rPr lang="en-US" altLang="zh-CN" sz="2000" b="1" dirty="0"/>
              <a:t>R</a:t>
            </a:r>
            <a:r>
              <a:rPr lang="en-US" altLang="zh-CN" sz="2000" b="1" baseline="-25000" dirty="0"/>
              <a:t>p2</a:t>
            </a:r>
            <a:r>
              <a:rPr lang="zh-CN" altLang="zh-CN" sz="2000" b="1" dirty="0"/>
              <a:t>，使得当电源电压在</a:t>
            </a:r>
            <a:r>
              <a:rPr lang="en-US" altLang="zh-CN" sz="2000" b="1" dirty="0"/>
              <a:t>170V-240V</a:t>
            </a:r>
            <a:r>
              <a:rPr lang="zh-CN" altLang="zh-CN" sz="2000" b="1" dirty="0"/>
              <a:t>时，与插座连接的用电器能够接通电源；而电源电压超过</a:t>
            </a:r>
            <a:r>
              <a:rPr lang="en-US" altLang="zh-CN" sz="2000" b="1" dirty="0"/>
              <a:t>240V</a:t>
            </a:r>
            <a:r>
              <a:rPr lang="zh-CN" altLang="zh-CN" sz="2000" b="1" dirty="0"/>
              <a:t>或低于</a:t>
            </a:r>
            <a:r>
              <a:rPr lang="en-US" altLang="zh-CN" sz="2000" b="1" dirty="0"/>
              <a:t>170V</a:t>
            </a:r>
            <a:r>
              <a:rPr lang="zh-CN" altLang="zh-CN" sz="2000" b="1" dirty="0"/>
              <a:t>时电路断开，从而起到保护与插座连接的用电器的作用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>
              <a:buNone/>
            </a:pPr>
            <a:endParaRPr lang="en-US" altLang="zh-CN" sz="2000" b="1" dirty="0"/>
          </a:p>
          <a:p>
            <a:pPr marL="0" indent="0">
              <a:buNone/>
            </a:pPr>
            <a:endParaRPr lang="en-US" altLang="zh-CN" sz="2000" b="1" dirty="0" smtClean="0"/>
          </a:p>
          <a:p>
            <a:pPr marL="0" indent="0">
              <a:buNone/>
            </a:pPr>
            <a:endParaRPr lang="zh-CN" altLang="zh-CN" sz="20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pPr marL="0" indent="0">
              <a:buNone/>
            </a:pPr>
            <a:r>
              <a:rPr lang="zh-CN" altLang="zh-CN" sz="1800" b="1" dirty="0"/>
              <a:t>（</a:t>
            </a:r>
            <a:r>
              <a:rPr lang="en-US" altLang="zh-CN" sz="1800" b="1" dirty="0"/>
              <a:t>2</a:t>
            </a:r>
            <a:r>
              <a:rPr lang="zh-CN" altLang="zh-CN" sz="1800" b="1" dirty="0"/>
              <a:t>）若规定</a:t>
            </a:r>
            <a:r>
              <a:rPr lang="en-US" altLang="zh-CN" sz="1800" b="1" dirty="0"/>
              <a:t>R</a:t>
            </a:r>
            <a:r>
              <a:rPr lang="en-US" altLang="zh-CN" sz="1800" b="1" baseline="-25000" dirty="0"/>
              <a:t>p1</a:t>
            </a:r>
            <a:r>
              <a:rPr lang="zh-CN" altLang="zh-CN" sz="1800" b="1" dirty="0"/>
              <a:t>滑动触片为高电压采样端，</a:t>
            </a:r>
            <a:r>
              <a:rPr lang="en-US" altLang="zh-CN" sz="1800" b="1" dirty="0"/>
              <a:t>R</a:t>
            </a:r>
            <a:r>
              <a:rPr lang="en-US" altLang="zh-CN" sz="1800" b="1" baseline="-25000" dirty="0"/>
              <a:t>p2</a:t>
            </a:r>
            <a:r>
              <a:rPr lang="zh-CN" altLang="zh-CN" sz="1800" b="1" dirty="0"/>
              <a:t>滑动触片为低电压采样端，补充电路图已完成所要达到的功能</a:t>
            </a:r>
            <a:r>
              <a:rPr lang="zh-CN" altLang="zh-CN" sz="1800" b="1" dirty="0" smtClean="0"/>
              <a:t>。</a:t>
            </a:r>
            <a:endParaRPr lang="en-US" altLang="zh-CN" sz="1800" b="1" dirty="0" smtClean="0"/>
          </a:p>
          <a:p>
            <a:pPr marL="0" indent="0">
              <a:buNone/>
            </a:pPr>
            <a:endParaRPr lang="zh-CN" altLang="zh-CN" sz="1800" dirty="0"/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7" y="2202814"/>
            <a:ext cx="8023085" cy="309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一、三极管偏置电路及基本变式</a:t>
            </a:r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0" y="1825625"/>
          <a:ext cx="12192000" cy="27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" imgW="132715" imgH="5153025" progId="Paint.Picture">
                  <p:embed/>
                </p:oleObj>
              </mc:Choice>
              <mc:Fallback>
                <p:oleObj name="" r:id="rId2" imgW="132715" imgH="515302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825625"/>
                        <a:ext cx="12192000" cy="277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zh-CN" altLang="en-US" b="1" dirty="0" smtClean="0"/>
              <a:t>若调高上限电压，那么</a:t>
            </a:r>
            <a:r>
              <a:rPr lang="en-US" altLang="zh-CN" b="1" dirty="0" smtClean="0"/>
              <a:t>Rp1</a:t>
            </a:r>
            <a:r>
              <a:rPr lang="zh-CN" altLang="en-US" b="1" dirty="0" smtClean="0"/>
              <a:t>应该如何调节？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912" y="1700212"/>
            <a:ext cx="9020175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12840" y="113030"/>
            <a:ext cx="5140960" cy="6744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58620" y="31254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结论</a:t>
            </a:r>
            <a:r>
              <a:rPr lang="en-US" altLang="zh-CN" sz="2800"/>
              <a:t>6</a:t>
            </a:r>
            <a:r>
              <a:rPr lang="zh-CN" altLang="en-US" sz="2800"/>
              <a:t>：</a:t>
            </a:r>
            <a:r>
              <a:rPr lang="en-US" altLang="zh-CN" sz="2800" i="1"/>
              <a:t>I</a:t>
            </a:r>
            <a:r>
              <a:rPr lang="en-US" altLang="zh-CN" i="1"/>
              <a:t>c</a:t>
            </a:r>
            <a:r>
              <a:rPr lang="en-US" altLang="zh-CN" sz="2800" i="1"/>
              <a:t>≈I</a:t>
            </a:r>
            <a:r>
              <a:rPr lang="en-US" altLang="zh-CN" i="1"/>
              <a:t>e</a:t>
            </a:r>
            <a:endParaRPr lang="en-US" altLang="zh-CN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二、三极管电路拓展</a:t>
            </a:r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、信号传输电路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、自锁电路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、达林顿管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、恒流源电路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、信号传输电路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904365"/>
            <a:ext cx="10515600" cy="26428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44600" y="510794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【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b="0">
                <a:ea typeface="宋体" panose="02010600030101010101" pitchFamily="2" charset="-122"/>
              </a:rPr>
              <a:t>】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、自锁电路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10515600" cy="30327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10310" y="53663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【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B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】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491490" y="2109470"/>
          <a:ext cx="41433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4143375" imgH="2314575" progId="Paint.Picture">
                  <p:embed/>
                </p:oleObj>
              </mc:Choice>
              <mc:Fallback>
                <p:oleObj name="" r:id="rId2" imgW="4143375" imgH="23145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1490" y="2109470"/>
                        <a:ext cx="41433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520" y="2109470"/>
            <a:ext cx="6668135" cy="37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NTM1ZGMyMDdjYjE1ODZmYmExNzFmNGMzODVlYTIwZmQ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WPS 演示</Application>
  <PresentationFormat>宽屏</PresentationFormat>
  <Paragraphs>186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Arial</vt:lpstr>
      <vt:lpstr>宋体</vt:lpstr>
      <vt:lpstr>Wingdings</vt:lpstr>
      <vt:lpstr>Arial Unicode MS</vt:lpstr>
      <vt:lpstr>Calibri</vt:lpstr>
      <vt:lpstr>微软雅黑</vt:lpstr>
      <vt:lpstr>Times New Roman</vt:lpstr>
      <vt:lpstr>Times New Roman</vt:lpstr>
      <vt:lpstr>等线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TTL与非门电路</vt:lpstr>
      <vt:lpstr>TTL非门电路</vt:lpstr>
      <vt:lpstr>小结</vt:lpstr>
      <vt:lpstr>PowerPoint 演示文稿</vt:lpstr>
      <vt:lpstr>PowerPoint 演示文稿</vt:lpstr>
      <vt:lpstr>PowerPoint 演示文稿</vt:lpstr>
      <vt:lpstr>PowerPoint 演示文稿</vt:lpstr>
      <vt:lpstr>几种常见的输入</vt:lpstr>
      <vt:lpstr>常见分压输入</vt:lpstr>
      <vt:lpstr>PowerPoint 演示文稿</vt:lpstr>
      <vt:lpstr>PowerPoint 演示文稿</vt:lpstr>
      <vt:lpstr>声敏传感器</vt:lpstr>
      <vt:lpstr>PowerPoint 演示文稿</vt:lpstr>
      <vt:lpstr>PowerPoint 演示文稿</vt:lpstr>
      <vt:lpstr>几种常见的问题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</dc:creator>
  <cp:lastModifiedBy>某</cp:lastModifiedBy>
  <cp:revision>66</cp:revision>
  <dcterms:created xsi:type="dcterms:W3CDTF">2023-11-14T08:26:00Z</dcterms:created>
  <dcterms:modified xsi:type="dcterms:W3CDTF">2023-11-14T14:56:14Z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DC60627608754AF29A9E4E58C9DFD7EA_12</vt:lpwstr>
  </property>
  <property fmtid="{D5CDD505-2E9C-101B-9397-08002B2CF9AE}" pid="3" name="KSOProductBuildVer">
    <vt:lpwstr>2052-12.1.0.15712</vt:lpwstr>
  </property>
</Properties>
</file>